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4" r:id="rId7"/>
    <p:sldId id="265" r:id="rId8"/>
    <p:sldId id="266" r:id="rId9"/>
    <p:sldId id="267" r:id="rId10"/>
    <p:sldId id="268" r:id="rId11"/>
    <p:sldId id="270" r:id="rId12"/>
    <p:sldId id="269" r:id="rId13"/>
    <p:sldId id="271" r:id="rId14"/>
    <p:sldId id="272" r:id="rId15"/>
    <p:sldId id="273" r:id="rId16"/>
    <p:sldId id="274" r:id="rId17"/>
    <p:sldId id="275"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52393-4279-E0B5-90C5-E6F56FFCC87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58E4606-03AC-D631-C4DA-ABC9F0A146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F2EC4E0-ED81-AE2D-E32D-A6A68B1B2FA8}"/>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5" name="Espace réservé du pied de page 4">
            <a:extLst>
              <a:ext uri="{FF2B5EF4-FFF2-40B4-BE49-F238E27FC236}">
                <a16:creationId xmlns:a16="http://schemas.microsoft.com/office/drawing/2014/main" id="{5D5EC517-E454-4D36-98AF-9E75E38E4D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FFA026-CB04-1A46-6C00-0DFCFBED59F3}"/>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252186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8E632-83B2-6DED-14CF-8762134E64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5A6A59F-F687-CD3A-0DEF-203F4FCA298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BF8BFE-85BC-59C7-8C62-A497CE7FAED9}"/>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5" name="Espace réservé du pied de page 4">
            <a:extLst>
              <a:ext uri="{FF2B5EF4-FFF2-40B4-BE49-F238E27FC236}">
                <a16:creationId xmlns:a16="http://schemas.microsoft.com/office/drawing/2014/main" id="{601802AC-AC23-66BF-25C8-72E98F96E7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9679AA-49E6-DD19-099E-FB0363726554}"/>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185530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8460385-F78B-B40A-F3B7-F9D553A2A19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E2D71C0-C0DF-8E89-146C-2D595BC6D0F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AD50A1-ED7E-4D77-D682-5F1C00389DAD}"/>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5" name="Espace réservé du pied de page 4">
            <a:extLst>
              <a:ext uri="{FF2B5EF4-FFF2-40B4-BE49-F238E27FC236}">
                <a16:creationId xmlns:a16="http://schemas.microsoft.com/office/drawing/2014/main" id="{B67513AF-0D83-2F60-123B-A99061896F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C76DCF-1703-36DB-19BE-B59D12CD5F99}"/>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58427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B2B589-1B85-FC3D-F7AE-C8447190D7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942418-FC6D-6A0A-3911-63E05BB9BA9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8AD481-6602-0695-04D6-B4C2807D624B}"/>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5" name="Espace réservé du pied de page 4">
            <a:extLst>
              <a:ext uri="{FF2B5EF4-FFF2-40B4-BE49-F238E27FC236}">
                <a16:creationId xmlns:a16="http://schemas.microsoft.com/office/drawing/2014/main" id="{4BFA4995-8B26-BA2B-4210-F8A1DAF302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9067CD-FDE3-874E-BBF9-AED5AAFD1C3D}"/>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26138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53AE8D-90C9-EB91-03C7-E98BE38C948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1C46A35-8957-0D06-F744-CF758B02D0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832B07-A226-BAE1-EF35-C4ACFA35A0AD}"/>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5" name="Espace réservé du pied de page 4">
            <a:extLst>
              <a:ext uri="{FF2B5EF4-FFF2-40B4-BE49-F238E27FC236}">
                <a16:creationId xmlns:a16="http://schemas.microsoft.com/office/drawing/2014/main" id="{E77164CF-D7E3-20DC-B1DA-A21FA495D4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D991AB-678A-45B5-59D4-BFBDB2E78B77}"/>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157169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7683F-3CE6-D040-A1FD-1019E5D95D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BDC3C8-4F94-150E-A747-4912946A3D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BB7FCF4-C761-E186-A383-9FFB8F9D47E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5F1A83F-EBF5-BFEE-80F3-D435D5F433E3}"/>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6" name="Espace réservé du pied de page 5">
            <a:extLst>
              <a:ext uri="{FF2B5EF4-FFF2-40B4-BE49-F238E27FC236}">
                <a16:creationId xmlns:a16="http://schemas.microsoft.com/office/drawing/2014/main" id="{1A54251C-80AA-CDF4-74C8-4741D1E306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F8CB78-5453-37D9-D458-B7D94148FC6A}"/>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374033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90239-A1FC-354D-5B37-B7F221F8F8F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E6A0794-6272-D594-C9B9-776AF963B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1DF88A9-2F6E-2BCB-BEF7-39C83E78E86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F93C458-8874-A970-8AE4-17EE5AD0B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457141E-0A3F-2A79-8C47-A209F5C6F3F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1043616-D97B-DBF8-8F89-F02063851FEA}"/>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8" name="Espace réservé du pied de page 7">
            <a:extLst>
              <a:ext uri="{FF2B5EF4-FFF2-40B4-BE49-F238E27FC236}">
                <a16:creationId xmlns:a16="http://schemas.microsoft.com/office/drawing/2014/main" id="{7500B963-433B-B920-4656-48A2D1FF034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053CA15-1014-8A8D-6887-577A9FAF8C8E}"/>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198755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47885-FE71-186E-8AE3-236B5B80293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5D75FEC-48C4-C794-97CA-D6B03FE8A50C}"/>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4" name="Espace réservé du pied de page 3">
            <a:extLst>
              <a:ext uri="{FF2B5EF4-FFF2-40B4-BE49-F238E27FC236}">
                <a16:creationId xmlns:a16="http://schemas.microsoft.com/office/drawing/2014/main" id="{AB8175A6-CD13-71FE-B153-9516E3D1F7D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7D509D9-E8A4-529B-A6DA-29237C8ABE52}"/>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263243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F30E4F-F09F-13DE-6DB8-67E5E31B2646}"/>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3" name="Espace réservé du pied de page 2">
            <a:extLst>
              <a:ext uri="{FF2B5EF4-FFF2-40B4-BE49-F238E27FC236}">
                <a16:creationId xmlns:a16="http://schemas.microsoft.com/office/drawing/2014/main" id="{B3198111-5FE3-94F9-0197-AE87066786D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5F59F19-B322-4E81-2B89-1325BF73CA44}"/>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386807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539583-71CC-E0D7-60AC-6604DC1A2B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B1C94AA-5815-1D8D-8295-5AA2C13FE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C3EFA42-3205-55DD-3305-D54678482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C0B1C4-F9F9-0803-A544-5999487CFA62}"/>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6" name="Espace réservé du pied de page 5">
            <a:extLst>
              <a:ext uri="{FF2B5EF4-FFF2-40B4-BE49-F238E27FC236}">
                <a16:creationId xmlns:a16="http://schemas.microsoft.com/office/drawing/2014/main" id="{57780572-DA4D-A52E-F8C6-AC74B7D61E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73FABF-1AD8-226E-461C-A113304857AC}"/>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225896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335FC-E998-02AA-92A7-BA7DA23EB7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20571D1-392A-CD13-36FF-3AAD977CF3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11C88AE-DBB5-3E6D-2892-3E9301EC0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3D9EC1-8689-FD55-FF7F-BF96E8D7CBF7}"/>
              </a:ext>
            </a:extLst>
          </p:cNvPr>
          <p:cNvSpPr>
            <a:spLocks noGrp="1"/>
          </p:cNvSpPr>
          <p:nvPr>
            <p:ph type="dt" sz="half" idx="10"/>
          </p:nvPr>
        </p:nvSpPr>
        <p:spPr/>
        <p:txBody>
          <a:bodyPr/>
          <a:lstStyle/>
          <a:p>
            <a:fld id="{FD1A1469-2C5D-4E13-A8E3-922B16CE8053}" type="datetimeFigureOut">
              <a:rPr lang="fr-FR" smtClean="0"/>
              <a:t>18/01/2024</a:t>
            </a:fld>
            <a:endParaRPr lang="fr-FR"/>
          </a:p>
        </p:txBody>
      </p:sp>
      <p:sp>
        <p:nvSpPr>
          <p:cNvPr id="6" name="Espace réservé du pied de page 5">
            <a:extLst>
              <a:ext uri="{FF2B5EF4-FFF2-40B4-BE49-F238E27FC236}">
                <a16:creationId xmlns:a16="http://schemas.microsoft.com/office/drawing/2014/main" id="{6D150EBA-B10C-FD64-CBCC-48E3EB501B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8B427C-2EEA-EB89-F219-11C5C06F923E}"/>
              </a:ext>
            </a:extLst>
          </p:cNvPr>
          <p:cNvSpPr>
            <a:spLocks noGrp="1"/>
          </p:cNvSpPr>
          <p:nvPr>
            <p:ph type="sldNum" sz="quarter" idx="12"/>
          </p:nvPr>
        </p:nvSpPr>
        <p:spPr/>
        <p:txBody>
          <a:bodyPr/>
          <a:lstStyle/>
          <a:p>
            <a:fld id="{27433E26-44BE-483C-8022-4B91F158631E}" type="slidenum">
              <a:rPr lang="fr-FR" smtClean="0"/>
              <a:t>‹N°›</a:t>
            </a:fld>
            <a:endParaRPr lang="fr-FR"/>
          </a:p>
        </p:txBody>
      </p:sp>
    </p:spTree>
    <p:extLst>
      <p:ext uri="{BB962C8B-B14F-4D97-AF65-F5344CB8AC3E}">
        <p14:creationId xmlns:p14="http://schemas.microsoft.com/office/powerpoint/2010/main" val="324420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F28AE4B-9418-14DB-227B-7032296DF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6768220-F9D3-59E4-E5B2-E9EC75E46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F81B43-5D81-00B4-0074-F5B7A2DD9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A1469-2C5D-4E13-A8E3-922B16CE8053}" type="datetimeFigureOut">
              <a:rPr lang="fr-FR" smtClean="0"/>
              <a:t>18/01/2024</a:t>
            </a:fld>
            <a:endParaRPr lang="fr-FR"/>
          </a:p>
        </p:txBody>
      </p:sp>
      <p:sp>
        <p:nvSpPr>
          <p:cNvPr id="5" name="Espace réservé du pied de page 4">
            <a:extLst>
              <a:ext uri="{FF2B5EF4-FFF2-40B4-BE49-F238E27FC236}">
                <a16:creationId xmlns:a16="http://schemas.microsoft.com/office/drawing/2014/main" id="{5DFE71C5-A0DC-50ED-7942-59A32BE5E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24947C-9573-E287-B059-A7367C788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33E26-44BE-483C-8022-4B91F158631E}" type="slidenum">
              <a:rPr lang="fr-FR" smtClean="0"/>
              <a:t>‹N°›</a:t>
            </a:fld>
            <a:endParaRPr lang="fr-FR"/>
          </a:p>
        </p:txBody>
      </p:sp>
    </p:spTree>
    <p:extLst>
      <p:ext uri="{BB962C8B-B14F-4D97-AF65-F5344CB8AC3E}">
        <p14:creationId xmlns:p14="http://schemas.microsoft.com/office/powerpoint/2010/main" val="2841692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C4CDEE8-8876-9FF0-2AA2-CBCA781B43C4}"/>
              </a:ext>
            </a:extLst>
          </p:cNvPr>
          <p:cNvSpPr>
            <a:spLocks noGrp="1"/>
          </p:cNvSpPr>
          <p:nvPr>
            <p:ph type="title"/>
          </p:nvPr>
        </p:nvSpPr>
        <p:spPr>
          <a:xfrm>
            <a:off x="839788" y="457199"/>
            <a:ext cx="3932237" cy="1963784"/>
          </a:xfrm>
        </p:spPr>
        <p:txBody>
          <a:bodyPr>
            <a:normAutofit fontScale="90000"/>
          </a:bodyPr>
          <a:lstStyle/>
          <a:p>
            <a:r>
              <a:rPr lang="fr-FR" b="1" dirty="0"/>
              <a:t>La Révolution américaine : révolte des colons blancs ou révolution des droits de l’homme universels ?</a:t>
            </a:r>
          </a:p>
        </p:txBody>
      </p:sp>
      <p:pic>
        <p:nvPicPr>
          <p:cNvPr id="8" name="Espace réservé du contenu 7">
            <a:extLst>
              <a:ext uri="{FF2B5EF4-FFF2-40B4-BE49-F238E27FC236}">
                <a16:creationId xmlns:a16="http://schemas.microsoft.com/office/drawing/2014/main" id="{B2359F50-F932-FF5A-45BC-6434361A73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40523"/>
            <a:ext cx="6172200" cy="4567428"/>
          </a:xfrm>
        </p:spPr>
      </p:pic>
      <p:sp>
        <p:nvSpPr>
          <p:cNvPr id="6" name="Espace réservé du texte 5">
            <a:extLst>
              <a:ext uri="{FF2B5EF4-FFF2-40B4-BE49-F238E27FC236}">
                <a16:creationId xmlns:a16="http://schemas.microsoft.com/office/drawing/2014/main" id="{9D3ECEBE-9656-8B49-4458-F7CCEB0B6E46}"/>
              </a:ext>
            </a:extLst>
          </p:cNvPr>
          <p:cNvSpPr>
            <a:spLocks noGrp="1"/>
          </p:cNvSpPr>
          <p:nvPr>
            <p:ph type="body" sz="half" idx="2"/>
          </p:nvPr>
        </p:nvSpPr>
        <p:spPr>
          <a:xfrm>
            <a:off x="839788" y="2899954"/>
            <a:ext cx="3932237" cy="2969034"/>
          </a:xfrm>
        </p:spPr>
        <p:txBody>
          <a:bodyPr>
            <a:normAutofit lnSpcReduction="10000"/>
          </a:bodyPr>
          <a:lstStyle/>
          <a:p>
            <a:r>
              <a:rPr lang="fr-FR" dirty="0" err="1"/>
              <a:t>Champney's</a:t>
            </a:r>
            <a:r>
              <a:rPr lang="fr-FR" dirty="0"/>
              <a:t> Massacre </a:t>
            </a:r>
            <a:r>
              <a:rPr lang="fr-FR" dirty="0" err="1"/>
              <a:t>Print</a:t>
            </a:r>
            <a:r>
              <a:rPr lang="fr-FR" dirty="0"/>
              <a:t>, 1856.</a:t>
            </a:r>
          </a:p>
          <a:p>
            <a:endParaRPr lang="fr-FR" dirty="0"/>
          </a:p>
          <a:p>
            <a:r>
              <a:rPr lang="fr-FR" dirty="0"/>
              <a:t>Lors du Boston Massacre du 5 mars 1770, un Noir libre de Boston, </a:t>
            </a:r>
            <a:r>
              <a:rPr lang="fr-FR" dirty="0" err="1"/>
              <a:t>Crispus</a:t>
            </a:r>
            <a:r>
              <a:rPr lang="fr-FR" dirty="0"/>
              <a:t> </a:t>
            </a:r>
            <a:r>
              <a:rPr lang="fr-FR" dirty="0" err="1"/>
              <a:t>Attucks</a:t>
            </a:r>
            <a:r>
              <a:rPr lang="fr-FR" dirty="0"/>
              <a:t>, fit partie des victimes.  On ne mit sa contribution à l’honneur que lors du mouvement abolitionniste. De nombreux Noirs (surtout dans le Nord) choisirent le camp « patriote » pour bénéficier des nouveaux droits universels garantis par la Déclaration d’indépendance (voir documents 1 (1769) &amp; 2 (1776)). Non sans conserver leur esprit critique.</a:t>
            </a:r>
          </a:p>
        </p:txBody>
      </p:sp>
    </p:spTree>
    <p:extLst>
      <p:ext uri="{BB962C8B-B14F-4D97-AF65-F5344CB8AC3E}">
        <p14:creationId xmlns:p14="http://schemas.microsoft.com/office/powerpoint/2010/main" val="276797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EB1776D-84A6-23C0-D15C-A0EBD6714D21}"/>
              </a:ext>
            </a:extLst>
          </p:cNvPr>
          <p:cNvSpPr>
            <a:spLocks noGrp="1"/>
          </p:cNvSpPr>
          <p:nvPr>
            <p:ph type="title"/>
          </p:nvPr>
        </p:nvSpPr>
        <p:spPr/>
        <p:txBody>
          <a:bodyPr/>
          <a:lstStyle/>
          <a:p>
            <a:r>
              <a:rPr lang="fr-FR" b="1" dirty="0"/>
              <a:t>Perdants et gagnants de la Révolution américaine</a:t>
            </a:r>
          </a:p>
        </p:txBody>
      </p:sp>
      <p:sp>
        <p:nvSpPr>
          <p:cNvPr id="7" name="Espace réservé du contenu 6">
            <a:extLst>
              <a:ext uri="{FF2B5EF4-FFF2-40B4-BE49-F238E27FC236}">
                <a16:creationId xmlns:a16="http://schemas.microsoft.com/office/drawing/2014/main" id="{45A632C9-BC7E-705C-0CD9-826EFEB28EA3}"/>
              </a:ext>
            </a:extLst>
          </p:cNvPr>
          <p:cNvSpPr>
            <a:spLocks noGrp="1"/>
          </p:cNvSpPr>
          <p:nvPr>
            <p:ph sz="half" idx="1"/>
          </p:nvPr>
        </p:nvSpPr>
        <p:spPr/>
        <p:txBody>
          <a:bodyPr>
            <a:normAutofit fontScale="70000" lnSpcReduction="20000"/>
          </a:bodyPr>
          <a:lstStyle/>
          <a:p>
            <a:r>
              <a:rPr lang="fr-FR" dirty="0"/>
              <a:t>Les autochtones furent les grands perdants de la Révolution, car ils avaient largement rejoint les rangs britanniques. Les principales acquisitions de territoire furent effectuées à leurs dépens.</a:t>
            </a:r>
          </a:p>
          <a:p>
            <a:r>
              <a:rPr lang="fr-FR" dirty="0"/>
              <a:t>Les Africains-Américains virent la fin de l’esclavage dans de nombreux Etats du Nord mais l’esclavage connut un développement spectaculaire après la Révolution (après 1794) en raison de l’ouverture de terres à coton au Sud (retour diapo plus haut).</a:t>
            </a:r>
          </a:p>
          <a:p>
            <a:r>
              <a:rPr lang="fr-FR" dirty="0"/>
              <a:t>Les Tories fidèles à la Couronne payèrent cher cet attachement car leurs propriétés ne furent ni restituées ni compensées (certains partirent au Canada). Une inimitié durable s’établit entre les deux nations qui ne devait se poursuivre pendant une bonne moitié du </a:t>
            </a:r>
            <a:r>
              <a:rPr lang="fr-FR" dirty="0" err="1"/>
              <a:t>XIXè</a:t>
            </a:r>
            <a:r>
              <a:rPr lang="fr-FR" dirty="0"/>
              <a:t> siècle.</a:t>
            </a:r>
          </a:p>
        </p:txBody>
      </p:sp>
      <p:sp>
        <p:nvSpPr>
          <p:cNvPr id="8" name="Espace réservé du contenu 7">
            <a:extLst>
              <a:ext uri="{FF2B5EF4-FFF2-40B4-BE49-F238E27FC236}">
                <a16:creationId xmlns:a16="http://schemas.microsoft.com/office/drawing/2014/main" id="{31544B4D-C4F7-C082-0CB1-881BC70D15B5}"/>
              </a:ext>
            </a:extLst>
          </p:cNvPr>
          <p:cNvSpPr>
            <a:spLocks noGrp="1"/>
          </p:cNvSpPr>
          <p:nvPr>
            <p:ph sz="half" idx="2"/>
          </p:nvPr>
        </p:nvSpPr>
        <p:spPr/>
        <p:txBody>
          <a:bodyPr>
            <a:normAutofit fontScale="70000" lnSpcReduction="20000"/>
          </a:bodyPr>
          <a:lstStyle/>
          <a:p>
            <a:r>
              <a:rPr lang="fr-FR" dirty="0"/>
              <a:t>Après la Révolution, difficile de savoir si la Révolution était une telle bonne idée : les Britanniques font payer cher l’indépendance aux Américains. Avec qui commercer maintenant? La France n’offre pas les mêmes avantages. Si les membres de l’élite s’en sortent, les petits fermiers endettés sont à la peine après 1783.</a:t>
            </a:r>
          </a:p>
          <a:p>
            <a:r>
              <a:rPr lang="fr-FR" dirty="0"/>
              <a:t>Les guerres de la Révolution et de l’Empire changent radicalement la donne : les Etats-Unis deviennent une puissance maritime en transportant les denrées coloniales de tous les Empires et l’expansion vers l’Ouest peut enfin commencer.</a:t>
            </a:r>
          </a:p>
          <a:p>
            <a:r>
              <a:rPr lang="fr-FR" dirty="0"/>
              <a:t>4 millions d’Américains en 1790, 13 millions en 1830 et toujours 20% d’esclaves.</a:t>
            </a:r>
          </a:p>
        </p:txBody>
      </p:sp>
    </p:spTree>
    <p:extLst>
      <p:ext uri="{BB962C8B-B14F-4D97-AF65-F5344CB8AC3E}">
        <p14:creationId xmlns:p14="http://schemas.microsoft.com/office/powerpoint/2010/main" val="56127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27888-583B-4E1E-FE83-FB77ED14137B}"/>
              </a:ext>
            </a:extLst>
          </p:cNvPr>
          <p:cNvSpPr>
            <a:spLocks noGrp="1"/>
          </p:cNvSpPr>
          <p:nvPr>
            <p:ph type="title"/>
          </p:nvPr>
        </p:nvSpPr>
        <p:spPr/>
        <p:txBody>
          <a:bodyPr/>
          <a:lstStyle/>
          <a:p>
            <a:r>
              <a:rPr lang="fr-FR" b="1" dirty="0" err="1"/>
              <a:t>Phillis</a:t>
            </a:r>
            <a:r>
              <a:rPr lang="fr-FR" b="1" dirty="0"/>
              <a:t> </a:t>
            </a:r>
            <a:r>
              <a:rPr lang="fr-FR" b="1" dirty="0" err="1"/>
              <a:t>Wheatley</a:t>
            </a:r>
            <a:r>
              <a:rPr lang="fr-FR" b="1" dirty="0"/>
              <a:t>, l’Empire comme liberté</a:t>
            </a:r>
          </a:p>
        </p:txBody>
      </p:sp>
      <p:pic>
        <p:nvPicPr>
          <p:cNvPr id="7" name="Espace réservé du contenu 6">
            <a:extLst>
              <a:ext uri="{FF2B5EF4-FFF2-40B4-BE49-F238E27FC236}">
                <a16:creationId xmlns:a16="http://schemas.microsoft.com/office/drawing/2014/main" id="{1913CB30-B5CA-3032-4CB8-3693EED75F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14405"/>
            <a:ext cx="5181600" cy="4173778"/>
          </a:xfrm>
        </p:spPr>
      </p:pic>
      <p:sp>
        <p:nvSpPr>
          <p:cNvPr id="8" name="Espace réservé du contenu 7">
            <a:extLst>
              <a:ext uri="{FF2B5EF4-FFF2-40B4-BE49-F238E27FC236}">
                <a16:creationId xmlns:a16="http://schemas.microsoft.com/office/drawing/2014/main" id="{EF0F240C-17A5-B758-3125-22E88DA03B40}"/>
              </a:ext>
            </a:extLst>
          </p:cNvPr>
          <p:cNvSpPr>
            <a:spLocks noGrp="1"/>
          </p:cNvSpPr>
          <p:nvPr>
            <p:ph sz="half" idx="2"/>
          </p:nvPr>
        </p:nvSpPr>
        <p:spPr/>
        <p:txBody>
          <a:bodyPr>
            <a:normAutofit fontScale="62500" lnSpcReduction="20000"/>
          </a:bodyPr>
          <a:lstStyle/>
          <a:p>
            <a:pPr marL="0" indent="0">
              <a:buNone/>
            </a:pPr>
            <a:r>
              <a:rPr lang="fr-FR" dirty="0" err="1"/>
              <a:t>Phillis</a:t>
            </a:r>
            <a:r>
              <a:rPr lang="fr-FR" dirty="0"/>
              <a:t> </a:t>
            </a:r>
            <a:r>
              <a:rPr lang="fr-FR" dirty="0" err="1"/>
              <a:t>Wheatley</a:t>
            </a:r>
            <a:r>
              <a:rPr lang="fr-FR" dirty="0"/>
              <a:t>, « De mon passage d’Afrique en Amérique » (1773)</a:t>
            </a:r>
          </a:p>
          <a:p>
            <a:pPr marL="0" indent="0">
              <a:buNone/>
            </a:pPr>
            <a:r>
              <a:rPr lang="fr-FR" dirty="0"/>
              <a:t>C’est la chance miséricordieuse qui m’arracha à mon pays païen,</a:t>
            </a:r>
          </a:p>
          <a:p>
            <a:pPr marL="0" indent="0">
              <a:buNone/>
            </a:pPr>
            <a:r>
              <a:rPr lang="fr-FR" dirty="0"/>
              <a:t>Qui instruisit mon âme enténébrée pour qu’elle comprît enfin</a:t>
            </a:r>
          </a:p>
          <a:p>
            <a:pPr marL="0" indent="0">
              <a:buNone/>
            </a:pPr>
            <a:r>
              <a:rPr lang="fr-FR" dirty="0"/>
              <a:t>Qu’il est un Dieu, un Sauveur aussi bien :</a:t>
            </a:r>
          </a:p>
          <a:p>
            <a:pPr marL="0" indent="0">
              <a:buNone/>
            </a:pPr>
            <a:r>
              <a:rPr lang="fr-FR" dirty="0"/>
              <a:t>Il fut un temps où de la rédemption je ne voulais ni ne connaissais rien.</a:t>
            </a:r>
          </a:p>
          <a:p>
            <a:pPr marL="0" indent="0">
              <a:buNone/>
            </a:pPr>
            <a:r>
              <a:rPr lang="fr-FR" dirty="0"/>
              <a:t>Certains sur notre race d’ébène jettent un regard d’opprobre, </a:t>
            </a:r>
          </a:p>
          <a:p>
            <a:pPr marL="0" indent="0">
              <a:buNone/>
            </a:pPr>
            <a:r>
              <a:rPr lang="fr-FR" dirty="0"/>
              <a:t>« Leur couleur est d’une diabolique teinte. »</a:t>
            </a:r>
          </a:p>
          <a:p>
            <a:pPr marL="0" indent="0">
              <a:buNone/>
            </a:pPr>
            <a:r>
              <a:rPr lang="fr-FR" dirty="0"/>
              <a:t>Souvenez-vous, chrétiens, que noirs comme Caïn, les Nègres,</a:t>
            </a:r>
          </a:p>
          <a:p>
            <a:pPr marL="0" indent="0">
              <a:buNone/>
            </a:pPr>
            <a:r>
              <a:rPr lang="fr-FR" dirty="0"/>
              <a:t>Peuvent un jour être raffinés, et aux anges se joindre.</a:t>
            </a:r>
          </a:p>
          <a:p>
            <a:endParaRPr lang="fr-FR" dirty="0"/>
          </a:p>
        </p:txBody>
      </p:sp>
    </p:spTree>
    <p:extLst>
      <p:ext uri="{BB962C8B-B14F-4D97-AF65-F5344CB8AC3E}">
        <p14:creationId xmlns:p14="http://schemas.microsoft.com/office/powerpoint/2010/main" val="2932856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9D044-13E9-499A-4455-84C872272ABF}"/>
              </a:ext>
            </a:extLst>
          </p:cNvPr>
          <p:cNvSpPr>
            <a:spLocks noGrp="1"/>
          </p:cNvSpPr>
          <p:nvPr>
            <p:ph type="title"/>
          </p:nvPr>
        </p:nvSpPr>
        <p:spPr/>
        <p:txBody>
          <a:bodyPr/>
          <a:lstStyle/>
          <a:p>
            <a:r>
              <a:rPr lang="fr-FR" b="1" dirty="0"/>
              <a:t>Vers la Révolution haïtienne?</a:t>
            </a:r>
          </a:p>
        </p:txBody>
      </p:sp>
      <p:sp>
        <p:nvSpPr>
          <p:cNvPr id="5" name="Espace réservé du contenu 4">
            <a:extLst>
              <a:ext uri="{FF2B5EF4-FFF2-40B4-BE49-F238E27FC236}">
                <a16:creationId xmlns:a16="http://schemas.microsoft.com/office/drawing/2014/main" id="{37C6B14B-5FFA-7DB5-399B-A72D0B2AC665}"/>
              </a:ext>
            </a:extLst>
          </p:cNvPr>
          <p:cNvSpPr>
            <a:spLocks noGrp="1"/>
          </p:cNvSpPr>
          <p:nvPr>
            <p:ph sz="half" idx="1"/>
          </p:nvPr>
        </p:nvSpPr>
        <p:spPr/>
        <p:txBody>
          <a:bodyPr>
            <a:normAutofit fontScale="77500" lnSpcReduction="20000"/>
          </a:bodyPr>
          <a:lstStyle/>
          <a:p>
            <a:pPr marL="0" indent="0">
              <a:buNone/>
            </a:pPr>
            <a:r>
              <a:rPr lang="fr-FR" dirty="0"/>
              <a:t>Les libérations d’esclaves aux Etats-Unis (1776-1783) s’imposent comme un modèle à suivre et des sociétés antiesclavagistes et ou contre la traite se créent en Angleterre (1787) ou en France (1788, Société des Amis des Noirs). La collaboration transatlantique et </a:t>
            </a:r>
            <a:r>
              <a:rPr lang="fr-FR" dirty="0" err="1"/>
              <a:t>transManche</a:t>
            </a:r>
            <a:r>
              <a:rPr lang="fr-FR" dirty="0"/>
              <a:t> amène même Thomas Clarkson à passer 6 mois à Paris à l’automne 1789 pour tenter une campagne de propagande (voir dessin du </a:t>
            </a:r>
            <a:r>
              <a:rPr lang="fr-FR" i="1" dirty="0"/>
              <a:t>Brooks</a:t>
            </a:r>
            <a:r>
              <a:rPr lang="fr-FR" dirty="0"/>
              <a:t>). Mais elle échoue car les colons français, réunis au sein du Club Massiac, font efficacement obstacle aux militants et aux « mulâtres », en particulier en imposant une exception coloniale à la législation française universaliste (voir texte de J. Raimond)</a:t>
            </a:r>
          </a:p>
        </p:txBody>
      </p:sp>
      <p:pic>
        <p:nvPicPr>
          <p:cNvPr id="8" name="Espace réservé du contenu 7">
            <a:extLst>
              <a:ext uri="{FF2B5EF4-FFF2-40B4-BE49-F238E27FC236}">
                <a16:creationId xmlns:a16="http://schemas.microsoft.com/office/drawing/2014/main" id="{92DC4E3D-9787-1AF7-98BB-33305095971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4197" y="1825625"/>
            <a:ext cx="4317606" cy="4351338"/>
          </a:xfrm>
        </p:spPr>
      </p:pic>
    </p:spTree>
    <p:extLst>
      <p:ext uri="{BB962C8B-B14F-4D97-AF65-F5344CB8AC3E}">
        <p14:creationId xmlns:p14="http://schemas.microsoft.com/office/powerpoint/2010/main" val="98200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C4CD9-2841-AE11-29A7-A253A099F2E7}"/>
              </a:ext>
            </a:extLst>
          </p:cNvPr>
          <p:cNvSpPr>
            <a:spLocks noGrp="1"/>
          </p:cNvSpPr>
          <p:nvPr>
            <p:ph type="title"/>
          </p:nvPr>
        </p:nvSpPr>
        <p:spPr/>
        <p:txBody>
          <a:bodyPr/>
          <a:lstStyle/>
          <a:p>
            <a:r>
              <a:rPr lang="fr-FR" b="1" dirty="0"/>
              <a:t>La révolte des hommes de couleur 1791</a:t>
            </a:r>
          </a:p>
        </p:txBody>
      </p:sp>
      <p:sp>
        <p:nvSpPr>
          <p:cNvPr id="3" name="Espace réservé du contenu 2">
            <a:extLst>
              <a:ext uri="{FF2B5EF4-FFF2-40B4-BE49-F238E27FC236}">
                <a16:creationId xmlns:a16="http://schemas.microsoft.com/office/drawing/2014/main" id="{0C89A4A2-C91A-EF8D-526F-921AD5D04888}"/>
              </a:ext>
            </a:extLst>
          </p:cNvPr>
          <p:cNvSpPr>
            <a:spLocks noGrp="1"/>
          </p:cNvSpPr>
          <p:nvPr>
            <p:ph sz="half" idx="1"/>
          </p:nvPr>
        </p:nvSpPr>
        <p:spPr/>
        <p:txBody>
          <a:bodyPr/>
          <a:lstStyle/>
          <a:p>
            <a:pPr marL="0" indent="0">
              <a:buNone/>
            </a:pPr>
            <a:r>
              <a:rPr lang="fr-FR" dirty="0"/>
              <a:t>L’assemblée constituante n’accorde donc pas l’égalité aux hommes de couleur (et n’abolit évidemment pas l’esclavage). Vincent </a:t>
            </a:r>
            <a:r>
              <a:rPr lang="fr-FR" dirty="0" err="1"/>
              <a:t>Ogé</a:t>
            </a:r>
            <a:r>
              <a:rPr lang="fr-FR" dirty="0"/>
              <a:t> prend les armes en 1791 et finit roué en place publique avec ses compagnons. De ce moment, les libres de couleur sont prêts à rejoindre les esclaves dont la révolte éclate dans le Nord en août 1791.</a:t>
            </a:r>
          </a:p>
        </p:txBody>
      </p:sp>
      <p:pic>
        <p:nvPicPr>
          <p:cNvPr id="6" name="Espace réservé du contenu 5">
            <a:extLst>
              <a:ext uri="{FF2B5EF4-FFF2-40B4-BE49-F238E27FC236}">
                <a16:creationId xmlns:a16="http://schemas.microsoft.com/office/drawing/2014/main" id="{2D808ABA-2944-D005-A2CB-ABDA31AC9F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1834" y="1825625"/>
            <a:ext cx="3922332" cy="4351338"/>
          </a:xfrm>
        </p:spPr>
      </p:pic>
    </p:spTree>
    <p:extLst>
      <p:ext uri="{BB962C8B-B14F-4D97-AF65-F5344CB8AC3E}">
        <p14:creationId xmlns:p14="http://schemas.microsoft.com/office/powerpoint/2010/main" val="382911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D28BD-CF36-2544-CB2F-D31E1ECF9425}"/>
              </a:ext>
            </a:extLst>
          </p:cNvPr>
          <p:cNvSpPr>
            <a:spLocks noGrp="1"/>
          </p:cNvSpPr>
          <p:nvPr>
            <p:ph type="title"/>
          </p:nvPr>
        </p:nvSpPr>
        <p:spPr/>
        <p:txBody>
          <a:bodyPr/>
          <a:lstStyle/>
          <a:p>
            <a:r>
              <a:rPr lang="fr-FR" b="1" dirty="0"/>
              <a:t>1793 et 1794 de l’insurrection haïtienne à la première abolition</a:t>
            </a:r>
          </a:p>
        </p:txBody>
      </p:sp>
      <p:sp>
        <p:nvSpPr>
          <p:cNvPr id="3" name="Espace réservé du contenu 2">
            <a:extLst>
              <a:ext uri="{FF2B5EF4-FFF2-40B4-BE49-F238E27FC236}">
                <a16:creationId xmlns:a16="http://schemas.microsoft.com/office/drawing/2014/main" id="{8E55520A-CF5C-70E0-1C3D-D44BED4E1B2E}"/>
              </a:ext>
            </a:extLst>
          </p:cNvPr>
          <p:cNvSpPr>
            <a:spLocks noGrp="1"/>
          </p:cNvSpPr>
          <p:nvPr>
            <p:ph sz="half" idx="1"/>
          </p:nvPr>
        </p:nvSpPr>
        <p:spPr/>
        <p:txBody>
          <a:bodyPr>
            <a:normAutofit fontScale="70000" lnSpcReduction="20000"/>
          </a:bodyPr>
          <a:lstStyle/>
          <a:p>
            <a:r>
              <a:rPr lang="fr-FR" dirty="0"/>
              <a:t>Avril 1792 décret affirmant l’égalité de tous les hommes libres aux colonies</a:t>
            </a:r>
          </a:p>
          <a:p>
            <a:r>
              <a:rPr lang="fr-FR" dirty="0"/>
              <a:t>Envoi des commissaires </a:t>
            </a:r>
            <a:r>
              <a:rPr lang="fr-FR" dirty="0" err="1"/>
              <a:t>Polverel</a:t>
            </a:r>
            <a:r>
              <a:rPr lang="fr-FR" dirty="0"/>
              <a:t> et </a:t>
            </a:r>
            <a:r>
              <a:rPr lang="fr-FR" dirty="0" err="1"/>
              <a:t>Sonthonax</a:t>
            </a:r>
            <a:endParaRPr lang="fr-FR" dirty="0"/>
          </a:p>
          <a:p>
            <a:r>
              <a:rPr lang="fr-FR" dirty="0"/>
              <a:t>Juin-août 1793, les commissaires s’allient aux libres de couleur contre les colons et promettent aussi la liberté générale afin de s’attacher tous les insurgés (</a:t>
            </a:r>
            <a:r>
              <a:rPr lang="fr-FR" dirty="0" err="1"/>
              <a:t>Sonthonax</a:t>
            </a:r>
            <a:r>
              <a:rPr lang="fr-FR" dirty="0"/>
              <a:t> dans le Nord, </a:t>
            </a:r>
            <a:r>
              <a:rPr lang="fr-FR" dirty="0" err="1"/>
              <a:t>Polverel</a:t>
            </a:r>
            <a:r>
              <a:rPr lang="fr-FR" dirty="0"/>
              <a:t> dans le Sud)</a:t>
            </a:r>
          </a:p>
          <a:p>
            <a:r>
              <a:rPr lang="fr-FR" dirty="0"/>
              <a:t>Trois députés sont envoyés à Paris pour faire avaliser cette décision, dont un Noir Jean-Baptiste Belley</a:t>
            </a:r>
          </a:p>
          <a:p>
            <a:r>
              <a:rPr lang="fr-FR" dirty="0"/>
              <a:t>L’abolition de l’esclavage est votée le 4 février 1794</a:t>
            </a:r>
          </a:p>
          <a:p>
            <a:r>
              <a:rPr lang="fr-FR" dirty="0"/>
              <a:t>Les réfugiés de Saint-Domingue s’installent aux Etats-Unis, plus proche zone neutre</a:t>
            </a:r>
          </a:p>
        </p:txBody>
      </p:sp>
      <p:pic>
        <p:nvPicPr>
          <p:cNvPr id="6" name="Espace réservé du contenu 5">
            <a:extLst>
              <a:ext uri="{FF2B5EF4-FFF2-40B4-BE49-F238E27FC236}">
                <a16:creationId xmlns:a16="http://schemas.microsoft.com/office/drawing/2014/main" id="{957D124B-7868-DFE8-4DC0-AA3AA4F6C57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7144" y="1825625"/>
            <a:ext cx="3111712" cy="4351338"/>
          </a:xfrm>
        </p:spPr>
      </p:pic>
    </p:spTree>
    <p:extLst>
      <p:ext uri="{BB962C8B-B14F-4D97-AF65-F5344CB8AC3E}">
        <p14:creationId xmlns:p14="http://schemas.microsoft.com/office/powerpoint/2010/main" val="106020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8893E-EAE4-ABDA-8C6F-450763A977A2}"/>
              </a:ext>
            </a:extLst>
          </p:cNvPr>
          <p:cNvSpPr>
            <a:spLocks noGrp="1"/>
          </p:cNvSpPr>
          <p:nvPr>
            <p:ph type="title"/>
          </p:nvPr>
        </p:nvSpPr>
        <p:spPr/>
        <p:txBody>
          <a:bodyPr/>
          <a:lstStyle/>
          <a:p>
            <a:r>
              <a:rPr lang="fr-FR" b="1" dirty="0"/>
              <a:t>La domination de Toussaint Louverture 1796-1802 : égalité des hommes et travail forcé</a:t>
            </a:r>
          </a:p>
        </p:txBody>
      </p:sp>
      <p:sp>
        <p:nvSpPr>
          <p:cNvPr id="3" name="Espace réservé du contenu 2">
            <a:extLst>
              <a:ext uri="{FF2B5EF4-FFF2-40B4-BE49-F238E27FC236}">
                <a16:creationId xmlns:a16="http://schemas.microsoft.com/office/drawing/2014/main" id="{DBEA3136-88D5-1119-DF2B-CED61B110C8E}"/>
              </a:ext>
            </a:extLst>
          </p:cNvPr>
          <p:cNvSpPr>
            <a:spLocks noGrp="1"/>
          </p:cNvSpPr>
          <p:nvPr>
            <p:ph sz="half" idx="1"/>
          </p:nvPr>
        </p:nvSpPr>
        <p:spPr/>
        <p:txBody>
          <a:bodyPr/>
          <a:lstStyle/>
          <a:p>
            <a:r>
              <a:rPr lang="fr-FR" dirty="0"/>
              <a:t>Entre 1796 et 1800, Toussaint Louverture prend progressivement le contrôle de Saint-Domingue en faisant la paix avec les Anglais (qui quittent l’île), en négociant avec les Américains (qui la ravitaillent), en s’imposant face à Rigaud (leader du Sud) entre 1798 et 1800 </a:t>
            </a:r>
          </a:p>
        </p:txBody>
      </p:sp>
      <p:sp>
        <p:nvSpPr>
          <p:cNvPr id="4" name="Espace réservé du contenu 3">
            <a:extLst>
              <a:ext uri="{FF2B5EF4-FFF2-40B4-BE49-F238E27FC236}">
                <a16:creationId xmlns:a16="http://schemas.microsoft.com/office/drawing/2014/main" id="{B5676F90-FC12-223C-9E5A-6C2F9081581A}"/>
              </a:ext>
            </a:extLst>
          </p:cNvPr>
          <p:cNvSpPr>
            <a:spLocks noGrp="1"/>
          </p:cNvSpPr>
          <p:nvPr>
            <p:ph sz="half" idx="2"/>
          </p:nvPr>
        </p:nvSpPr>
        <p:spPr/>
        <p:txBody>
          <a:bodyPr/>
          <a:lstStyle/>
          <a:p>
            <a:r>
              <a:rPr lang="fr-FR" dirty="0"/>
              <a:t>Mais il institue le travail forcé pour relancer les plantations et cherche à faire revenir les planteurs (exploitation du sucre très technique), occupe la partie espagnole de Saint-Domingue en 1801 et promulgue une constitution autonomiste de Saint-Domingue en 1801, se nomme gouverneur à vie</a:t>
            </a:r>
          </a:p>
        </p:txBody>
      </p:sp>
    </p:spTree>
    <p:extLst>
      <p:ext uri="{BB962C8B-B14F-4D97-AF65-F5344CB8AC3E}">
        <p14:creationId xmlns:p14="http://schemas.microsoft.com/office/powerpoint/2010/main" val="358326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5497A-F8A3-0454-2C73-8B9F68788077}"/>
              </a:ext>
            </a:extLst>
          </p:cNvPr>
          <p:cNvSpPr>
            <a:spLocks noGrp="1"/>
          </p:cNvSpPr>
          <p:nvPr>
            <p:ph type="title"/>
          </p:nvPr>
        </p:nvSpPr>
        <p:spPr/>
        <p:txBody>
          <a:bodyPr/>
          <a:lstStyle/>
          <a:p>
            <a:r>
              <a:rPr lang="fr-FR" b="1" dirty="0"/>
              <a:t>La Révolution haïtienne 1802-1804</a:t>
            </a:r>
          </a:p>
        </p:txBody>
      </p:sp>
      <p:sp>
        <p:nvSpPr>
          <p:cNvPr id="3" name="Espace réservé du contenu 2">
            <a:extLst>
              <a:ext uri="{FF2B5EF4-FFF2-40B4-BE49-F238E27FC236}">
                <a16:creationId xmlns:a16="http://schemas.microsoft.com/office/drawing/2014/main" id="{54A4CBE6-0172-EDB7-EBD3-F8FAF45229FF}"/>
              </a:ext>
            </a:extLst>
          </p:cNvPr>
          <p:cNvSpPr>
            <a:spLocks noGrp="1"/>
          </p:cNvSpPr>
          <p:nvPr>
            <p:ph sz="half" idx="1"/>
          </p:nvPr>
        </p:nvSpPr>
        <p:spPr/>
        <p:txBody>
          <a:bodyPr>
            <a:normAutofit fontScale="85000" lnSpcReduction="20000"/>
          </a:bodyPr>
          <a:lstStyle/>
          <a:p>
            <a:r>
              <a:rPr lang="fr-FR" dirty="0"/>
              <a:t>Napoléon envoie une expédition dirigée par Leclerc qui arrive en mars 1802</a:t>
            </a:r>
          </a:p>
          <a:p>
            <a:r>
              <a:rPr lang="fr-FR" dirty="0"/>
              <a:t>Le 20 mai 1802, loi de rétablissement de l’esclavage</a:t>
            </a:r>
          </a:p>
          <a:p>
            <a:r>
              <a:rPr lang="fr-FR" dirty="0"/>
              <a:t>Dès octobre 1802, Alexandre Pétion donne le signal de la révolte, rejoint par Dessalines </a:t>
            </a:r>
          </a:p>
          <a:p>
            <a:r>
              <a:rPr lang="fr-FR" dirty="0"/>
              <a:t>Toussaint Louverture est enfermé au fort de Joux 1802-1803 (voir document)</a:t>
            </a:r>
          </a:p>
          <a:p>
            <a:r>
              <a:rPr lang="fr-FR" dirty="0"/>
              <a:t>Les forces de Rochambeau sont vaincues à la bataille de </a:t>
            </a:r>
            <a:r>
              <a:rPr lang="fr-FR" dirty="0" err="1"/>
              <a:t>Vertières</a:t>
            </a:r>
            <a:r>
              <a:rPr lang="fr-FR" dirty="0"/>
              <a:t> en novembre 1803</a:t>
            </a:r>
          </a:p>
          <a:p>
            <a:pPr marL="0" indent="0">
              <a:buNone/>
            </a:pPr>
            <a:endParaRPr lang="fr-FR" dirty="0"/>
          </a:p>
          <a:p>
            <a:endParaRPr lang="fr-FR" dirty="0"/>
          </a:p>
        </p:txBody>
      </p:sp>
      <p:pic>
        <p:nvPicPr>
          <p:cNvPr id="6" name="Espace réservé du contenu 5">
            <a:extLst>
              <a:ext uri="{FF2B5EF4-FFF2-40B4-BE49-F238E27FC236}">
                <a16:creationId xmlns:a16="http://schemas.microsoft.com/office/drawing/2014/main" id="{89356418-3245-BF24-38CB-36D2D52FAD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75027"/>
            <a:ext cx="5181600" cy="3452534"/>
          </a:xfrm>
        </p:spPr>
      </p:pic>
    </p:spTree>
    <p:extLst>
      <p:ext uri="{BB962C8B-B14F-4D97-AF65-F5344CB8AC3E}">
        <p14:creationId xmlns:p14="http://schemas.microsoft.com/office/powerpoint/2010/main" val="422957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750A1-7CD0-36C7-8A5A-540C9CF31247}"/>
              </a:ext>
            </a:extLst>
          </p:cNvPr>
          <p:cNvSpPr>
            <a:spLocks noGrp="1"/>
          </p:cNvSpPr>
          <p:nvPr>
            <p:ph type="title"/>
          </p:nvPr>
        </p:nvSpPr>
        <p:spPr/>
        <p:txBody>
          <a:bodyPr/>
          <a:lstStyle/>
          <a:p>
            <a:r>
              <a:rPr lang="fr-FR" b="1" dirty="0"/>
              <a:t>L’indépendance haïtienne : un acte </a:t>
            </a:r>
            <a:r>
              <a:rPr lang="fr-FR" b="1" dirty="0" err="1"/>
              <a:t>anti-colonial</a:t>
            </a:r>
            <a:r>
              <a:rPr lang="fr-FR" b="1" dirty="0"/>
              <a:t> avant tout</a:t>
            </a:r>
          </a:p>
        </p:txBody>
      </p:sp>
      <p:sp>
        <p:nvSpPr>
          <p:cNvPr id="3" name="Espace réservé du contenu 2">
            <a:extLst>
              <a:ext uri="{FF2B5EF4-FFF2-40B4-BE49-F238E27FC236}">
                <a16:creationId xmlns:a16="http://schemas.microsoft.com/office/drawing/2014/main" id="{FEF82A30-C106-6A3A-D3AC-339F482D8FD4}"/>
              </a:ext>
            </a:extLst>
          </p:cNvPr>
          <p:cNvSpPr>
            <a:spLocks noGrp="1"/>
          </p:cNvSpPr>
          <p:nvPr>
            <p:ph sz="half" idx="1"/>
          </p:nvPr>
        </p:nvSpPr>
        <p:spPr/>
        <p:txBody>
          <a:bodyPr>
            <a:normAutofit fontScale="92500" lnSpcReduction="10000"/>
          </a:bodyPr>
          <a:lstStyle/>
          <a:p>
            <a:r>
              <a:rPr lang="fr-FR" dirty="0"/>
              <a:t>Dessalines promulgue l’indépendance le 1</a:t>
            </a:r>
            <a:r>
              <a:rPr lang="fr-FR" baseline="30000" dirty="0"/>
              <a:t>er</a:t>
            </a:r>
            <a:r>
              <a:rPr lang="fr-FR" dirty="0"/>
              <a:t> janvier 1804 dans un texte marquant</a:t>
            </a:r>
          </a:p>
          <a:p>
            <a:r>
              <a:rPr lang="fr-FR" dirty="0"/>
              <a:t>L’indépendance d’Haïti vise à faire disparaître la présence coloniale</a:t>
            </a:r>
          </a:p>
          <a:p>
            <a:r>
              <a:rPr lang="fr-FR" dirty="0"/>
              <a:t>Elle pousse la logique de l’universalisme jusqu’au bout (L. Dubois)</a:t>
            </a:r>
          </a:p>
          <a:p>
            <a:r>
              <a:rPr lang="fr-FR" dirty="0"/>
              <a:t>Mais les dirigeants finissent tous par adopter le travail forcé et l’idéal économique de la plantation</a:t>
            </a:r>
          </a:p>
        </p:txBody>
      </p:sp>
      <p:sp>
        <p:nvSpPr>
          <p:cNvPr id="4" name="Espace réservé du contenu 3">
            <a:extLst>
              <a:ext uri="{FF2B5EF4-FFF2-40B4-BE49-F238E27FC236}">
                <a16:creationId xmlns:a16="http://schemas.microsoft.com/office/drawing/2014/main" id="{B51B67A4-3D0B-D31D-1E6B-CE4C75267823}"/>
              </a:ext>
            </a:extLst>
          </p:cNvPr>
          <p:cNvSpPr>
            <a:spLocks noGrp="1"/>
          </p:cNvSpPr>
          <p:nvPr>
            <p:ph sz="half" idx="2"/>
          </p:nvPr>
        </p:nvSpPr>
        <p:spPr/>
        <p:txBody>
          <a:bodyPr>
            <a:normAutofit fontScale="92500" lnSpcReduction="10000"/>
          </a:bodyPr>
          <a:lstStyle/>
          <a:p>
            <a:r>
              <a:rPr lang="fr-FR" dirty="0"/>
              <a:t>Mais comme d’autres pays d’Amérique centrale et latine (ou la France), le régime politique de Haïti peine à se stabiliser et les présidents à vie/rois/empereurs se succèdent : Empereur Jacques 1</a:t>
            </a:r>
            <a:r>
              <a:rPr lang="fr-FR" baseline="30000" dirty="0"/>
              <a:t>er</a:t>
            </a:r>
            <a:r>
              <a:rPr lang="fr-FR" dirty="0"/>
              <a:t> (Dessalines), roi Christophe, président à vie (Pétion)</a:t>
            </a:r>
          </a:p>
        </p:txBody>
      </p:sp>
    </p:spTree>
    <p:extLst>
      <p:ext uri="{BB962C8B-B14F-4D97-AF65-F5344CB8AC3E}">
        <p14:creationId xmlns:p14="http://schemas.microsoft.com/office/powerpoint/2010/main" val="403672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D27DA-2CFF-9FF6-E925-2829F450E04B}"/>
              </a:ext>
            </a:extLst>
          </p:cNvPr>
          <p:cNvSpPr>
            <a:spLocks noGrp="1"/>
          </p:cNvSpPr>
          <p:nvPr>
            <p:ph type="title"/>
          </p:nvPr>
        </p:nvSpPr>
        <p:spPr/>
        <p:txBody>
          <a:bodyPr>
            <a:noAutofit/>
          </a:bodyPr>
          <a:lstStyle/>
          <a:p>
            <a:r>
              <a:rPr lang="fr-FR" sz="2800" b="1" dirty="0"/>
              <a:t>Les fuites d’esclaves au Sud pendant la Révolution : une révolution dans la Révolution ?</a:t>
            </a:r>
          </a:p>
        </p:txBody>
      </p:sp>
      <p:pic>
        <p:nvPicPr>
          <p:cNvPr id="6" name="Espace réservé du contenu 5">
            <a:extLst>
              <a:ext uri="{FF2B5EF4-FFF2-40B4-BE49-F238E27FC236}">
                <a16:creationId xmlns:a16="http://schemas.microsoft.com/office/drawing/2014/main" id="{AB5CDE03-5F00-0E3A-6308-2E7D1DE59A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2800" y="1771650"/>
            <a:ext cx="4752975" cy="3305175"/>
          </a:xfrm>
        </p:spPr>
      </p:pic>
      <p:sp>
        <p:nvSpPr>
          <p:cNvPr id="4" name="Espace réservé du texte 3">
            <a:extLst>
              <a:ext uri="{FF2B5EF4-FFF2-40B4-BE49-F238E27FC236}">
                <a16:creationId xmlns:a16="http://schemas.microsoft.com/office/drawing/2014/main" id="{DDC6A68C-EB69-B744-FA73-1E7C6E357C3E}"/>
              </a:ext>
            </a:extLst>
          </p:cNvPr>
          <p:cNvSpPr>
            <a:spLocks noGrp="1"/>
          </p:cNvSpPr>
          <p:nvPr>
            <p:ph type="body" sz="half" idx="2"/>
          </p:nvPr>
        </p:nvSpPr>
        <p:spPr/>
        <p:txBody>
          <a:bodyPr>
            <a:normAutofit fontScale="92500" lnSpcReduction="10000"/>
          </a:bodyPr>
          <a:lstStyle/>
          <a:p>
            <a:r>
              <a:rPr lang="fr-FR" dirty="0"/>
              <a:t>Toute une école historiographique insiste aujourd’hui sur les dizaines de milliers d’esclaves qui fuirent les plantations de leurs maîtres pendant le seconde phase de la Guerre d’indépendance, lorsque les Britanniques envahirent le Sud. C’est là qu’on trouverait la véritable révolution sociale. Pire encore, les révolutionnaires du Sud auraient décidé de quitter l’Empire britannique pour préserver l’esclavage.</a:t>
            </a:r>
          </a:p>
          <a:p>
            <a:r>
              <a:rPr lang="fr-FR" dirty="0"/>
              <a:t>Cette interprétation est erronée pour plusieurs raisons : les Britanniques ne voulaient pas abolir l’esclavage, les Américains étaient très perplexes même dans le Sud car le tabac n’était plus rentable.</a:t>
            </a:r>
          </a:p>
          <a:p>
            <a:r>
              <a:rPr lang="fr-FR" dirty="0"/>
              <a:t>Une source précieuse : l’annonce de fuite, ici publiée pour le compte de Thomas </a:t>
            </a:r>
            <a:r>
              <a:rPr lang="fr-FR" dirty="0" err="1"/>
              <a:t>Jeffersonen</a:t>
            </a:r>
            <a:r>
              <a:rPr lang="fr-FR" dirty="0"/>
              <a:t> 1769 (doc 3).</a:t>
            </a:r>
          </a:p>
        </p:txBody>
      </p:sp>
    </p:spTree>
    <p:extLst>
      <p:ext uri="{BB962C8B-B14F-4D97-AF65-F5344CB8AC3E}">
        <p14:creationId xmlns:p14="http://schemas.microsoft.com/office/powerpoint/2010/main" val="145864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C117A1-294B-91D5-ADB6-4F69AE73AE7E}"/>
              </a:ext>
            </a:extLst>
          </p:cNvPr>
          <p:cNvSpPr>
            <a:spLocks noGrp="1"/>
          </p:cNvSpPr>
          <p:nvPr>
            <p:ph type="title"/>
          </p:nvPr>
        </p:nvSpPr>
        <p:spPr/>
        <p:txBody>
          <a:bodyPr>
            <a:normAutofit fontScale="90000"/>
          </a:bodyPr>
          <a:lstStyle/>
          <a:p>
            <a:r>
              <a:rPr lang="fr-FR" sz="2400" b="1" dirty="0"/>
              <a:t>Les sources idéologiques de la Révolution américaine : libéralisme, républicanisme classique ou idées des Lumières?</a:t>
            </a:r>
          </a:p>
        </p:txBody>
      </p:sp>
      <p:sp>
        <p:nvSpPr>
          <p:cNvPr id="4" name="Espace réservé du texte 3">
            <a:extLst>
              <a:ext uri="{FF2B5EF4-FFF2-40B4-BE49-F238E27FC236}">
                <a16:creationId xmlns:a16="http://schemas.microsoft.com/office/drawing/2014/main" id="{B6218F2F-82EA-843E-3403-9F941F3DAD74}"/>
              </a:ext>
            </a:extLst>
          </p:cNvPr>
          <p:cNvSpPr>
            <a:spLocks noGrp="1"/>
          </p:cNvSpPr>
          <p:nvPr>
            <p:ph type="body" sz="half" idx="2"/>
          </p:nvPr>
        </p:nvSpPr>
        <p:spPr/>
        <p:txBody>
          <a:bodyPr>
            <a:normAutofit fontScale="92500" lnSpcReduction="10000"/>
          </a:bodyPr>
          <a:lstStyle/>
          <a:p>
            <a:r>
              <a:rPr lang="fr-FR" dirty="0"/>
              <a:t>Après la « Glorious Revolution » de 1688-89, le parti    »whig » entame une carrière dédiée à la défense des valeurs libérales (John Locke) et du Parlement. Il va servir de modèle aux « </a:t>
            </a:r>
            <a:r>
              <a:rPr lang="fr-FR" dirty="0" err="1"/>
              <a:t>insurgents</a:t>
            </a:r>
            <a:r>
              <a:rPr lang="fr-FR" dirty="0"/>
              <a:t> ». Fidèles au roi les « Tories » vont quitter l’Amérique ou passer au Canada à la fin de la guerre.</a:t>
            </a:r>
          </a:p>
          <a:p>
            <a:r>
              <a:rPr lang="fr-FR" dirty="0"/>
              <a:t>Mais les révolutionnaires américains sont aussi influencés par le « républicanisme classique » de penseurs anglais qui mettent au pinacle les vertus civiques et le bien commun (</a:t>
            </a:r>
            <a:r>
              <a:rPr lang="fr-FR" dirty="0" err="1"/>
              <a:t>Trenchard</a:t>
            </a:r>
            <a:r>
              <a:rPr lang="fr-FR" dirty="0"/>
              <a:t> &amp; Gordon).</a:t>
            </a:r>
          </a:p>
          <a:p>
            <a:r>
              <a:rPr lang="fr-FR" dirty="0"/>
              <a:t>Ils lisent également les penseurs des Lumières français et en particulier Montesquieu. Dans </a:t>
            </a:r>
            <a:r>
              <a:rPr lang="fr-FR" i="1" dirty="0"/>
              <a:t>l’Esprit des Lois</a:t>
            </a:r>
            <a:r>
              <a:rPr lang="fr-FR" dirty="0"/>
              <a:t>, Montesquieu s’est opposé à l’esclavage et affirmé que les républiques se transformaient en dictatures.</a:t>
            </a:r>
          </a:p>
        </p:txBody>
      </p:sp>
      <p:pic>
        <p:nvPicPr>
          <p:cNvPr id="8" name="Espace réservé du contenu 7">
            <a:extLst>
              <a:ext uri="{FF2B5EF4-FFF2-40B4-BE49-F238E27FC236}">
                <a16:creationId xmlns:a16="http://schemas.microsoft.com/office/drawing/2014/main" id="{2539179B-BDA0-1CCA-3F62-98598558EF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2288" y="1150937"/>
            <a:ext cx="2794000" cy="4546600"/>
          </a:xfrm>
        </p:spPr>
      </p:pic>
    </p:spTree>
    <p:extLst>
      <p:ext uri="{BB962C8B-B14F-4D97-AF65-F5344CB8AC3E}">
        <p14:creationId xmlns:p14="http://schemas.microsoft.com/office/powerpoint/2010/main" val="75642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E08D8-8819-0919-342A-1A56168F2F55}"/>
              </a:ext>
            </a:extLst>
          </p:cNvPr>
          <p:cNvSpPr>
            <a:spLocks noGrp="1"/>
          </p:cNvSpPr>
          <p:nvPr>
            <p:ph type="title"/>
          </p:nvPr>
        </p:nvSpPr>
        <p:spPr/>
        <p:txBody>
          <a:bodyPr>
            <a:normAutofit fontScale="90000"/>
          </a:bodyPr>
          <a:lstStyle/>
          <a:p>
            <a:br>
              <a:rPr lang="fr-FR" sz="3100" b="1" dirty="0"/>
            </a:br>
            <a:br>
              <a:rPr lang="fr-FR" sz="3100" b="1" dirty="0"/>
            </a:br>
            <a:r>
              <a:rPr lang="fr-FR" sz="3100" b="1" dirty="0"/>
              <a:t>Les Treize colonies : De la Virginie 1607 à la Géorgie 1732</a:t>
            </a:r>
            <a:br>
              <a:rPr lang="fr-FR" dirty="0"/>
            </a:br>
            <a:endParaRPr lang="fr-FR" dirty="0"/>
          </a:p>
        </p:txBody>
      </p:sp>
      <p:pic>
        <p:nvPicPr>
          <p:cNvPr id="6" name="Espace réservé du contenu 5">
            <a:extLst>
              <a:ext uri="{FF2B5EF4-FFF2-40B4-BE49-F238E27FC236}">
                <a16:creationId xmlns:a16="http://schemas.microsoft.com/office/drawing/2014/main" id="{B242DAE2-494A-A1FA-8B56-38B209D9D2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0400" y="987425"/>
            <a:ext cx="4357775" cy="4873625"/>
          </a:xfrm>
        </p:spPr>
      </p:pic>
      <p:sp>
        <p:nvSpPr>
          <p:cNvPr id="3" name="Espace réservé du texte 2">
            <a:extLst>
              <a:ext uri="{FF2B5EF4-FFF2-40B4-BE49-F238E27FC236}">
                <a16:creationId xmlns:a16="http://schemas.microsoft.com/office/drawing/2014/main" id="{BB270149-89D8-D100-5E54-6615BA8AB6F0}"/>
              </a:ext>
            </a:extLst>
          </p:cNvPr>
          <p:cNvSpPr>
            <a:spLocks noGrp="1"/>
          </p:cNvSpPr>
          <p:nvPr>
            <p:ph type="body" sz="half" idx="2"/>
          </p:nvPr>
        </p:nvSpPr>
        <p:spPr/>
        <p:txBody>
          <a:bodyPr/>
          <a:lstStyle/>
          <a:p>
            <a:r>
              <a:rPr lang="fr-FR" dirty="0"/>
              <a:t>Les premières colonies (Virginie, Nouvelle-Angleterre) doivent se débrouiller seules au début, le pouvoir royal ne s’intéresse sérieusement aux colonies qu’à la fin du </a:t>
            </a:r>
            <a:r>
              <a:rPr lang="fr-FR" dirty="0" err="1"/>
              <a:t>XVIIè</a:t>
            </a:r>
            <a:r>
              <a:rPr lang="fr-FR" dirty="0"/>
              <a:t> siècle. Elles ont leur assemblée, chambre haute et un gouverneur, parfois élu dans les premiers temps. Face aux autochtones et aux puissants voisins français et espagnols, les colons ont l’impression de se débrouiller seuls. Rapidement nombreux (2,5 million à la veille de la Guerre d’Indépendance), ils se sentent méprisés par le pouvoir royal (exemples de George Washington et Benjamin Franklin). Voir thèse de F. Petroff.</a:t>
            </a:r>
          </a:p>
        </p:txBody>
      </p:sp>
    </p:spTree>
    <p:extLst>
      <p:ext uri="{BB962C8B-B14F-4D97-AF65-F5344CB8AC3E}">
        <p14:creationId xmlns:p14="http://schemas.microsoft.com/office/powerpoint/2010/main" val="276855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02639-19B5-F1F8-CC91-FFAF41509261}"/>
              </a:ext>
            </a:extLst>
          </p:cNvPr>
          <p:cNvSpPr>
            <a:spLocks noGrp="1"/>
          </p:cNvSpPr>
          <p:nvPr>
            <p:ph type="title"/>
          </p:nvPr>
        </p:nvSpPr>
        <p:spPr/>
        <p:txBody>
          <a:bodyPr>
            <a:normAutofit fontScale="90000"/>
          </a:bodyPr>
          <a:lstStyle/>
          <a:p>
            <a:r>
              <a:rPr lang="fr-FR" b="1" dirty="0"/>
              <a:t>Les causes profondes de la Révolution américaine : la question de la taxation</a:t>
            </a:r>
          </a:p>
        </p:txBody>
      </p:sp>
      <p:sp>
        <p:nvSpPr>
          <p:cNvPr id="4" name="Espace réservé du texte 3">
            <a:extLst>
              <a:ext uri="{FF2B5EF4-FFF2-40B4-BE49-F238E27FC236}">
                <a16:creationId xmlns:a16="http://schemas.microsoft.com/office/drawing/2014/main" id="{5AB73346-E2A4-C5D1-0E27-C11CD922E783}"/>
              </a:ext>
            </a:extLst>
          </p:cNvPr>
          <p:cNvSpPr>
            <a:spLocks noGrp="1"/>
          </p:cNvSpPr>
          <p:nvPr>
            <p:ph type="body" sz="half" idx="2"/>
          </p:nvPr>
        </p:nvSpPr>
        <p:spPr/>
        <p:txBody>
          <a:bodyPr/>
          <a:lstStyle/>
          <a:p>
            <a:endParaRPr lang="fr-FR" dirty="0"/>
          </a:p>
          <a:p>
            <a:r>
              <a:rPr lang="fr-FR" dirty="0"/>
              <a:t>Les colons refusent de payer des impôts supplémentaires au motif qu’ils ne sont pas représentés au Parlement à Londres (</a:t>
            </a:r>
            <a:r>
              <a:rPr lang="fr-FR" dirty="0" err="1"/>
              <a:t>Stamp</a:t>
            </a:r>
            <a:r>
              <a:rPr lang="fr-FR" dirty="0"/>
              <a:t> </a:t>
            </a:r>
            <a:r>
              <a:rPr lang="fr-FR" dirty="0" err="1"/>
              <a:t>Act</a:t>
            </a:r>
            <a:r>
              <a:rPr lang="fr-FR" dirty="0"/>
              <a:t> 1765). Londres répond que la représentation au Parlement est « virtuelle ». L’atmosphère devient insurrectionnelle. Pour éviter les taxes sur d’autres produits, tels le thé, les Etats-Uniens pratiquent le boycott.</a:t>
            </a:r>
          </a:p>
        </p:txBody>
      </p:sp>
      <p:pic>
        <p:nvPicPr>
          <p:cNvPr id="10" name="Espace réservé du contenu 9">
            <a:extLst>
              <a:ext uri="{FF2B5EF4-FFF2-40B4-BE49-F238E27FC236}">
                <a16:creationId xmlns:a16="http://schemas.microsoft.com/office/drawing/2014/main" id="{E07D72C0-FA3C-BA6F-72DC-53D9FA68EF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66321"/>
            <a:ext cx="6172200" cy="4515832"/>
          </a:xfrm>
        </p:spPr>
      </p:pic>
    </p:spTree>
    <p:extLst>
      <p:ext uri="{BB962C8B-B14F-4D97-AF65-F5344CB8AC3E}">
        <p14:creationId xmlns:p14="http://schemas.microsoft.com/office/powerpoint/2010/main" val="97172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7D1A9-94D8-06EF-9E3A-0F10197B3A99}"/>
              </a:ext>
            </a:extLst>
          </p:cNvPr>
          <p:cNvSpPr>
            <a:spLocks noGrp="1"/>
          </p:cNvSpPr>
          <p:nvPr>
            <p:ph type="title"/>
          </p:nvPr>
        </p:nvSpPr>
        <p:spPr/>
        <p:txBody>
          <a:bodyPr>
            <a:normAutofit fontScale="90000"/>
          </a:bodyPr>
          <a:lstStyle/>
          <a:p>
            <a:r>
              <a:rPr lang="fr-FR" b="1" dirty="0"/>
              <a:t>Les causes profondes de la Révolution américaine : la question de l’expansion </a:t>
            </a:r>
          </a:p>
        </p:txBody>
      </p:sp>
      <p:pic>
        <p:nvPicPr>
          <p:cNvPr id="8" name="Espace réservé du contenu 7">
            <a:extLst>
              <a:ext uri="{FF2B5EF4-FFF2-40B4-BE49-F238E27FC236}">
                <a16:creationId xmlns:a16="http://schemas.microsoft.com/office/drawing/2014/main" id="{5857B45E-F11A-03B1-A320-239FF3F08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225391"/>
            <a:ext cx="6172200" cy="4397692"/>
          </a:xfrm>
        </p:spPr>
      </p:pic>
      <p:sp>
        <p:nvSpPr>
          <p:cNvPr id="4" name="Espace réservé du texte 3">
            <a:extLst>
              <a:ext uri="{FF2B5EF4-FFF2-40B4-BE49-F238E27FC236}">
                <a16:creationId xmlns:a16="http://schemas.microsoft.com/office/drawing/2014/main" id="{C3447847-C70F-D3D6-35FC-2EC0ABFE9873}"/>
              </a:ext>
            </a:extLst>
          </p:cNvPr>
          <p:cNvSpPr>
            <a:spLocks noGrp="1"/>
          </p:cNvSpPr>
          <p:nvPr>
            <p:ph type="body" sz="half" idx="2"/>
          </p:nvPr>
        </p:nvSpPr>
        <p:spPr/>
        <p:txBody>
          <a:bodyPr/>
          <a:lstStyle/>
          <a:p>
            <a:r>
              <a:rPr lang="fr-FR" dirty="0"/>
              <a:t>Jusqu’à la guerre de Sept ans, les colons britanniques se sentent bloqués sur la façade maritime, l’intérieur des terres étant occupé par la France et ses alliés autochtones. Les choses changent  après 1763, mais pas exactement dans le sens qu’auraient imaginé les colons : l’Ouest est confié aux Indiens et le Québec, traditionnel ennemi de la Nouvelle-Angleterre protestante, se voit accordé d’importants droits, dont la pratique de la religion catholique. En 1763, une « Proclamation royale » interdit toute installation à l’Ouest des Appalaches, réservé aux Indiens. En 1774, le </a:t>
            </a:r>
            <a:r>
              <a:rPr lang="fr-FR" dirty="0" err="1"/>
              <a:t>Quebec</a:t>
            </a:r>
            <a:r>
              <a:rPr lang="fr-FR" dirty="0"/>
              <a:t> </a:t>
            </a:r>
            <a:r>
              <a:rPr lang="fr-FR" dirty="0" err="1"/>
              <a:t>Act</a:t>
            </a:r>
            <a:r>
              <a:rPr lang="fr-FR" dirty="0"/>
              <a:t> agrandit la province du Québec aux dépens des terres indiennes.</a:t>
            </a:r>
          </a:p>
        </p:txBody>
      </p:sp>
    </p:spTree>
    <p:extLst>
      <p:ext uri="{BB962C8B-B14F-4D97-AF65-F5344CB8AC3E}">
        <p14:creationId xmlns:p14="http://schemas.microsoft.com/office/powerpoint/2010/main" val="50181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23CA4C1-A285-CBE4-FB7A-CBA05CC070D9}"/>
              </a:ext>
            </a:extLst>
          </p:cNvPr>
          <p:cNvSpPr>
            <a:spLocks noGrp="1"/>
          </p:cNvSpPr>
          <p:nvPr>
            <p:ph type="title"/>
          </p:nvPr>
        </p:nvSpPr>
        <p:spPr/>
        <p:txBody>
          <a:bodyPr/>
          <a:lstStyle/>
          <a:p>
            <a:r>
              <a:rPr lang="fr-FR" b="1" dirty="0"/>
              <a:t>L’expansion toujours impossible après 1763</a:t>
            </a:r>
          </a:p>
        </p:txBody>
      </p:sp>
      <p:sp>
        <p:nvSpPr>
          <p:cNvPr id="12" name="Espace réservé du texte 11">
            <a:extLst>
              <a:ext uri="{FF2B5EF4-FFF2-40B4-BE49-F238E27FC236}">
                <a16:creationId xmlns:a16="http://schemas.microsoft.com/office/drawing/2014/main" id="{4BECF672-4D62-28BC-AF75-49DBE297BE7E}"/>
              </a:ext>
            </a:extLst>
          </p:cNvPr>
          <p:cNvSpPr>
            <a:spLocks noGrp="1"/>
          </p:cNvSpPr>
          <p:nvPr>
            <p:ph type="body" idx="1"/>
          </p:nvPr>
        </p:nvSpPr>
        <p:spPr/>
        <p:txBody>
          <a:bodyPr/>
          <a:lstStyle/>
          <a:p>
            <a:r>
              <a:rPr lang="fr-FR" dirty="0"/>
              <a:t>Royal Proclamation of 1763</a:t>
            </a:r>
          </a:p>
        </p:txBody>
      </p:sp>
      <p:pic>
        <p:nvPicPr>
          <p:cNvPr id="9" name="Espace réservé du contenu 8">
            <a:extLst>
              <a:ext uri="{FF2B5EF4-FFF2-40B4-BE49-F238E27FC236}">
                <a16:creationId xmlns:a16="http://schemas.microsoft.com/office/drawing/2014/main" id="{2983007E-0BB5-2424-9EA6-B0C72934597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2206" y="2505075"/>
            <a:ext cx="4832951" cy="3684588"/>
          </a:xfrm>
        </p:spPr>
      </p:pic>
      <p:sp>
        <p:nvSpPr>
          <p:cNvPr id="13" name="Espace réservé du texte 12">
            <a:extLst>
              <a:ext uri="{FF2B5EF4-FFF2-40B4-BE49-F238E27FC236}">
                <a16:creationId xmlns:a16="http://schemas.microsoft.com/office/drawing/2014/main" id="{4E4F6CFE-0537-AEB8-45AE-2D791D049F3F}"/>
              </a:ext>
            </a:extLst>
          </p:cNvPr>
          <p:cNvSpPr>
            <a:spLocks noGrp="1"/>
          </p:cNvSpPr>
          <p:nvPr>
            <p:ph type="body" sz="quarter" idx="3"/>
          </p:nvPr>
        </p:nvSpPr>
        <p:spPr/>
        <p:txBody>
          <a:bodyPr/>
          <a:lstStyle/>
          <a:p>
            <a:r>
              <a:rPr lang="fr-FR" dirty="0" err="1"/>
              <a:t>Quebec</a:t>
            </a:r>
            <a:r>
              <a:rPr lang="fr-FR" dirty="0"/>
              <a:t> </a:t>
            </a:r>
            <a:r>
              <a:rPr lang="fr-FR" dirty="0" err="1"/>
              <a:t>Act</a:t>
            </a:r>
            <a:r>
              <a:rPr lang="fr-FR" dirty="0"/>
              <a:t> 1774</a:t>
            </a:r>
          </a:p>
        </p:txBody>
      </p:sp>
      <p:pic>
        <p:nvPicPr>
          <p:cNvPr id="11" name="Espace réservé du contenu 10">
            <a:extLst>
              <a:ext uri="{FF2B5EF4-FFF2-40B4-BE49-F238E27FC236}">
                <a16:creationId xmlns:a16="http://schemas.microsoft.com/office/drawing/2014/main" id="{B52933A7-03D4-2880-2B04-A4E86A68C56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761960"/>
            <a:ext cx="5183188" cy="3170817"/>
          </a:xfrm>
        </p:spPr>
      </p:pic>
    </p:spTree>
    <p:extLst>
      <p:ext uri="{BB962C8B-B14F-4D97-AF65-F5344CB8AC3E}">
        <p14:creationId xmlns:p14="http://schemas.microsoft.com/office/powerpoint/2010/main" val="829828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BB8DB-EFFF-1313-CF9B-1EB94D82F7EC}"/>
              </a:ext>
            </a:extLst>
          </p:cNvPr>
          <p:cNvSpPr>
            <a:spLocks noGrp="1"/>
          </p:cNvSpPr>
          <p:nvPr>
            <p:ph type="title"/>
          </p:nvPr>
        </p:nvSpPr>
        <p:spPr/>
        <p:txBody>
          <a:bodyPr/>
          <a:lstStyle/>
          <a:p>
            <a:r>
              <a:rPr lang="fr-FR" b="1" dirty="0"/>
              <a:t>La guerre d’Indépendance : une solution à la question de l’expansion</a:t>
            </a:r>
          </a:p>
        </p:txBody>
      </p:sp>
      <p:pic>
        <p:nvPicPr>
          <p:cNvPr id="9" name="Espace réservé du contenu 8">
            <a:extLst>
              <a:ext uri="{FF2B5EF4-FFF2-40B4-BE49-F238E27FC236}">
                <a16:creationId xmlns:a16="http://schemas.microsoft.com/office/drawing/2014/main" id="{368C4CB4-DA86-33C1-2FA2-727DA06437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2282" y="1825625"/>
            <a:ext cx="6027435" cy="4351338"/>
          </a:xfrm>
        </p:spPr>
      </p:pic>
    </p:spTree>
    <p:extLst>
      <p:ext uri="{BB962C8B-B14F-4D97-AF65-F5344CB8AC3E}">
        <p14:creationId xmlns:p14="http://schemas.microsoft.com/office/powerpoint/2010/main" val="427761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326CF-EED2-0679-84E4-351C36D24B2D}"/>
              </a:ext>
            </a:extLst>
          </p:cNvPr>
          <p:cNvSpPr>
            <a:spLocks noGrp="1"/>
          </p:cNvSpPr>
          <p:nvPr>
            <p:ph type="title"/>
          </p:nvPr>
        </p:nvSpPr>
        <p:spPr/>
        <p:txBody>
          <a:bodyPr/>
          <a:lstStyle/>
          <a:p>
            <a:r>
              <a:rPr lang="fr-FR" b="1" dirty="0"/>
              <a:t>Une révolution de la liberté / des libertés</a:t>
            </a:r>
          </a:p>
        </p:txBody>
      </p:sp>
      <p:pic>
        <p:nvPicPr>
          <p:cNvPr id="13" name="Espace réservé du contenu 12">
            <a:extLst>
              <a:ext uri="{FF2B5EF4-FFF2-40B4-BE49-F238E27FC236}">
                <a16:creationId xmlns:a16="http://schemas.microsoft.com/office/drawing/2014/main" id="{8420C4F8-036D-93C0-E328-A33B5C0429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027366"/>
            <a:ext cx="6172200" cy="4793742"/>
          </a:xfrm>
        </p:spPr>
      </p:pic>
      <p:sp>
        <p:nvSpPr>
          <p:cNvPr id="5" name="Espace réservé du texte 4">
            <a:extLst>
              <a:ext uri="{FF2B5EF4-FFF2-40B4-BE49-F238E27FC236}">
                <a16:creationId xmlns:a16="http://schemas.microsoft.com/office/drawing/2014/main" id="{6360A0B8-6B67-26A6-747D-D142AE17E92A}"/>
              </a:ext>
            </a:extLst>
          </p:cNvPr>
          <p:cNvSpPr>
            <a:spLocks noGrp="1"/>
          </p:cNvSpPr>
          <p:nvPr>
            <p:ph type="body" sz="half" idx="2"/>
          </p:nvPr>
        </p:nvSpPr>
        <p:spPr/>
        <p:txBody>
          <a:bodyPr>
            <a:normAutofit lnSpcReduction="10000"/>
          </a:bodyPr>
          <a:lstStyle/>
          <a:p>
            <a:r>
              <a:rPr lang="fr-FR" dirty="0"/>
              <a:t>Critiquant l’  »esclavage » dans lequel les maintient le Roi (surtout depuis 1765), les insurgés ont à cœur de mettre en avant leur combat pour la liberté/ les libertés. Ces libertés sont inscrites dans des « déclarations de droits » (bill of </a:t>
            </a:r>
            <a:r>
              <a:rPr lang="fr-FR" dirty="0" err="1"/>
              <a:t>rights</a:t>
            </a:r>
            <a:r>
              <a:rPr lang="fr-FR" dirty="0"/>
              <a:t>), et trouvent leur place dans les constitutions des différents Etats rédigées à partir de 1776. La plus célèbre est la déclaration de Virginia (juin 1776, document en anglais) qui garantit la tolérance religieuse, la séparation des pouvoirs, la protection d’une justice indépendante, la liberté de la presse, le droit de vote des citoyens, la liberté pour les anciens esclaves. Et bien sûr, le nouveau régime est une république, au départ sans président… (voir également le texte de </a:t>
            </a:r>
            <a:r>
              <a:rPr lang="fr-FR" dirty="0" err="1"/>
              <a:t>Lemuel</a:t>
            </a:r>
            <a:r>
              <a:rPr lang="fr-FR" dirty="0"/>
              <a:t> Haynes)</a:t>
            </a:r>
          </a:p>
        </p:txBody>
      </p:sp>
    </p:spTree>
    <p:extLst>
      <p:ext uri="{BB962C8B-B14F-4D97-AF65-F5344CB8AC3E}">
        <p14:creationId xmlns:p14="http://schemas.microsoft.com/office/powerpoint/2010/main" val="26888352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1786</Words>
  <Application>Microsoft Office PowerPoint</Application>
  <PresentationFormat>Grand écran</PresentationFormat>
  <Paragraphs>68</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Thème Office</vt:lpstr>
      <vt:lpstr>La Révolution américaine : révolte des colons blancs ou révolution des droits de l’homme universels ?</vt:lpstr>
      <vt:lpstr>Les fuites d’esclaves au Sud pendant la Révolution : une révolution dans la Révolution ?</vt:lpstr>
      <vt:lpstr>Les sources idéologiques de la Révolution américaine : libéralisme, républicanisme classique ou idées des Lumières?</vt:lpstr>
      <vt:lpstr>  Les Treize colonies : De la Virginie 1607 à la Géorgie 1732 </vt:lpstr>
      <vt:lpstr>Les causes profondes de la Révolution américaine : la question de la taxation</vt:lpstr>
      <vt:lpstr>Les causes profondes de la Révolution américaine : la question de l’expansion </vt:lpstr>
      <vt:lpstr>L’expansion toujours impossible après 1763</vt:lpstr>
      <vt:lpstr>La guerre d’Indépendance : une solution à la question de l’expansion</vt:lpstr>
      <vt:lpstr>Une révolution de la liberté / des libertés</vt:lpstr>
      <vt:lpstr>Perdants et gagnants de la Révolution américaine</vt:lpstr>
      <vt:lpstr>Phillis Wheatley, l’Empire comme liberté</vt:lpstr>
      <vt:lpstr>Vers la Révolution haïtienne?</vt:lpstr>
      <vt:lpstr>La révolte des hommes de couleur 1791</vt:lpstr>
      <vt:lpstr>1793 et 1794 de l’insurrection haïtienne à la première abolition</vt:lpstr>
      <vt:lpstr>La domination de Toussaint Louverture 1796-1802 : égalité des hommes et travail forcé</vt:lpstr>
      <vt:lpstr>La Révolution haïtienne 1802-1804</vt:lpstr>
      <vt:lpstr>L’indépendance haïtienne : un acte anti-colonial avant tout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Marie-Jeanne Rossignol</dc:creator>
  <cp:lastModifiedBy>Marie-Jeanne Rossignol</cp:lastModifiedBy>
  <cp:revision>10</cp:revision>
  <dcterms:created xsi:type="dcterms:W3CDTF">2024-01-08T13:10:53Z</dcterms:created>
  <dcterms:modified xsi:type="dcterms:W3CDTF">2024-01-18T08:51:15Z</dcterms:modified>
</cp:coreProperties>
</file>